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88825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90" lvl="1" marL="4102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782" lvl="2" marL="8205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673" lvl="3" marL="123087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64" lvl="4" marL="164116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755" lvl="5" marL="205145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647" lvl="6" marL="24617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839" lvl="7" marL="28720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29" lvl="8" marL="328233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90" lvl="1" marL="4102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782" lvl="2" marL="8205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673" lvl="3" marL="123087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64" lvl="4" marL="164116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755" lvl="5" marL="205145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647" lvl="6" marL="24617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839" lvl="7" marL="28720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29" lvl="8" marL="328233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7588" y="514350"/>
            <a:ext cx="45688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90" lvl="1" marL="4102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782" lvl="2" marL="8205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673" lvl="3" marL="123087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64" lvl="4" marL="164116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755" lvl="5" marL="205145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647" lvl="6" marL="24617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839" lvl="7" marL="28720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29" lvl="8" marL="328233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5cd02814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5cd02814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45cd02814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9d2e66e4_1_78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9d2e66e4_1_7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29d2e66e4_1_78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9d2e66e4_1_71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9d2e66e4_1_7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29d2e66e4_1_7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39e925b5_0_46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39e925b5_0_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839e925b5_0_4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0f6d565_1_26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0f6d565_1_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260f6d565_1_2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60f6d565_0_7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60f6d565_0_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260f6d565_0_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60f6d565_0_15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60f6d565_0_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260f6d565_0_15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60f6d565_0_22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60f6d565_0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260f6d565_0_2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60f6d565_1_39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60f6d565_1_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260f6d565_1_39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60f6d565_1_8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60f6d565_1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260f6d565_1_8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60f6d565_1_2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60f6d565_1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260f6d565_1_2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39e925b5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39e925b5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839e925b5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98f03746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98f03746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998f03746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39e925b5_0_97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39e925b5_0_9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839e925b5_0_9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8821245d_0_6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88821245d_0_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bands for RPL22L1?</a:t>
            </a:r>
            <a:endParaRPr/>
          </a:p>
        </p:txBody>
      </p:sp>
      <p:sp>
        <p:nvSpPr>
          <p:cNvPr id="271" name="Google Shape;271;g288821245d_0_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9733bb3e_3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9733bb3e_3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b9733bb3e_3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9733bb3e_3_7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9733bb3e_3_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22RV1 MDM4-FL, RPL22L1 6.0, P53 MUT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OVISE MDM4-S, RPL22L1 low, RPL22 high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OVSAHO MDM4-S, RPL22L1 3.6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b9733bb3e_3_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60f6d565_1_33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60f6d565_1_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60f6d565_1_3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1a0b6568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1a0b6568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 at ratios for qPCR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P53 mutant lines may have more of a MDM4 splicing response </a:t>
            </a:r>
            <a:r>
              <a:rPr lang="en-US"/>
              <a:t>because</a:t>
            </a:r>
            <a:r>
              <a:rPr lang="en-US"/>
              <a:t> they don’t have dependency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Western on the 2 lines after a new antibody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Validate the MDM4 hih FL expression levels across cell lines at baselin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Panel knockdown panel for western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a1a0b6568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39e925b5_0_22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839e925b5_0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839e925b5_0_2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39e925b5_0_38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39e925b5_0_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839e925b5_0_38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961637dc_0_12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961637dc_0_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8961637dc_0_1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39e925b5_0_68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39e925b5_0_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839e925b5_0_68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961637dc_1_3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961637dc_1_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8961637dc_1_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961637dc_1_11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961637dc_1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8961637dc_1_1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9733bb3e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9733bb3e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b9733bb3e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39e925b5_0_3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839e925b5_0_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839e925b5_0_3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b35f5824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b35f5824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fb35f5824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b35f5824_0_9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b35f5824_0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fb35f5824_0_9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93640f36_0_7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93640f36_0_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593640f36_0_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da4f1f4a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da4f1f4a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4da4f1f4a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9e925b5_0_77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39e925b5_0_7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839e925b5_0_7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9e925b5_0_16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9e925b5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839e925b5_0_1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39e925b5_0_9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39e925b5_0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839e925b5_0_9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60f6d565_1_1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60f6d565_1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260f6d565_1_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60f6d565_0_0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60f6d565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260f6d565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9d2e66e4_1_64:notes"/>
          <p:cNvSpPr/>
          <p:nvPr>
            <p:ph idx="2" type="sldImg"/>
          </p:nvPr>
        </p:nvSpPr>
        <p:spPr>
          <a:xfrm>
            <a:off x="2287588" y="514350"/>
            <a:ext cx="45687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9d2e66e4_1_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29d2e66e4_1_64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1138978"/>
            <a:ext cx="12188825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>
            <p:ph idx="2" type="pic"/>
          </p:nvPr>
        </p:nvSpPr>
        <p:spPr>
          <a:xfrm>
            <a:off x="0" y="1110454"/>
            <a:ext cx="12188825" cy="4147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" y="3395205"/>
            <a:ext cx="12188825" cy="1862594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47532" y="4342650"/>
            <a:ext cx="10976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57229" y="5624066"/>
            <a:ext cx="2474366" cy="86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634835" y="643608"/>
            <a:ext cx="10988988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634835" y="3776434"/>
            <a:ext cx="10988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yBearClawsClipped.png" id="71" name="Google Shape;71;p13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7750525" y="896158"/>
            <a:ext cx="5080000" cy="55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12188825" cy="134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>
            <p:ph idx="2" type="pic"/>
          </p:nvPr>
        </p:nvSpPr>
        <p:spPr>
          <a:xfrm>
            <a:off x="0" y="-1"/>
            <a:ext cx="12188825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1" y="3332331"/>
            <a:ext cx="12188825" cy="1925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647532" y="4405525"/>
            <a:ext cx="10976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57229" y="5624066"/>
            <a:ext cx="2474366" cy="86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47532" y="3245744"/>
            <a:ext cx="10976292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47532" y="4149975"/>
            <a:ext cx="10976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" name="Google Shape;30;p4"/>
          <p:cNvCxnSpPr/>
          <p:nvPr/>
        </p:nvCxnSpPr>
        <p:spPr>
          <a:xfrm>
            <a:off x="647532" y="3980107"/>
            <a:ext cx="10976292" cy="0"/>
          </a:xfrm>
          <a:prstGeom prst="straightConnector1">
            <a:avLst/>
          </a:prstGeom>
          <a:noFill/>
          <a:ln cap="flat" cmpd="sng" w="1587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8171" y="5848183"/>
            <a:ext cx="2474366" cy="86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4">
  <p:cSld name="Title Slide 4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12188825" cy="134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>
            <p:ph idx="2" type="pic"/>
          </p:nvPr>
        </p:nvSpPr>
        <p:spPr>
          <a:xfrm>
            <a:off x="0" y="-1"/>
            <a:ext cx="12188825" cy="458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647532" y="4808010"/>
            <a:ext cx="10976292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47532" y="5482610"/>
            <a:ext cx="10976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8171" y="5848183"/>
            <a:ext cx="2474366" cy="86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4835" y="643608"/>
            <a:ext cx="10988988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34835" y="1398250"/>
            <a:ext cx="1098898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34835" y="643608"/>
            <a:ext cx="10988988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47531" y="1398250"/>
            <a:ext cx="5253384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97560" y="1398250"/>
            <a:ext cx="5326263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49346" y="643608"/>
            <a:ext cx="10974476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649346" y="1392096"/>
            <a:ext cx="53466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649346" y="1941785"/>
            <a:ext cx="5346670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0596" y="1392096"/>
            <a:ext cx="54532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0595" y="1941785"/>
            <a:ext cx="545322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Image">
  <p:cSld name="Content with Imag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>
            <p:ph idx="2" type="pic"/>
          </p:nvPr>
        </p:nvSpPr>
        <p:spPr>
          <a:xfrm>
            <a:off x="8024310" y="0"/>
            <a:ext cx="416451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634835" y="643608"/>
            <a:ext cx="7038200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47531" y="1398250"/>
            <a:ext cx="7014923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-Streams option">
  <p:cSld name="Title and Content-Streams o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34835" y="643608"/>
            <a:ext cx="10988988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34835" y="1398250"/>
            <a:ext cx="1098898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GreyBearClawsClipped.png" id="62" name="Google Shape;62;p1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7750525" y="896158"/>
            <a:ext cx="5080000" cy="559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45" y="5958489"/>
            <a:ext cx="2158171" cy="75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-1" y="0"/>
            <a:ext cx="12188825" cy="1182034"/>
          </a:xfrm>
          <a:prstGeom prst="rect">
            <a:avLst/>
          </a:prstGeom>
          <a:solidFill>
            <a:srgbClr val="006D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34835" y="643608"/>
            <a:ext cx="10988988" cy="4231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34835" y="1524000"/>
            <a:ext cx="10988988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7550" y="6356355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90" lvl="1" marL="4102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782" lvl="2" marL="8205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673" lvl="3" marL="123087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64" lvl="4" marL="164116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755" lvl="5" marL="205145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647" lvl="6" marL="24617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839" lvl="7" marL="287203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29" lvl="8" marL="328233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839152" y="6356355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igmaaldrich.com/catalog/product/sigma/m0445?lang=en&amp;region=US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ncbi.nlm.nih.gov/pmc/articles/PMC2699833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igmaaldrich.com/catalog/product/sigma/m0445?lang=en&amp;region=US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a/broadinstitute.org/spreadsheets/d/1xTF83OyMpWpJ7nelkBNsyTI3OqVK2m6v5bt4Da5cAhQ/edit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www.sigmaaldrich.com/catalog/product/sigma/m0445?lang=en&amp;region=U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igmaaldrich.com/catalog/product/sigma/m0445?lang=en&amp;region=US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ncbi.nlm.nih.gov/pmc/articles/PMC269983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647532" y="3245744"/>
            <a:ext cx="10976400" cy="5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RPL22L1 MDM4 splicing validation project</a:t>
            </a:r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647532" y="4149975"/>
            <a:ext cx="10976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RPL22L1 suppression western day 3 (Trial 1)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9341225" y="1363100"/>
            <a:ext cx="2847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MDM4 Ab: </a:t>
            </a:r>
            <a:r>
              <a:rPr lang="en-US" sz="1200" u="sng">
                <a:solidFill>
                  <a:srgbClr val="0097A7"/>
                </a:solidFill>
                <a:hlinkClick r:id="rId3"/>
              </a:rPr>
              <a:t>https://www.sigmaaldrich.com/catalog/product/sigma/m0445?lang=en&amp;region=US</a:t>
            </a:r>
            <a:r>
              <a:rPr lang="en-US" sz="1200"/>
              <a:t> </a:t>
            </a:r>
            <a:endParaRPr sz="1200"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372" y="1363100"/>
            <a:ext cx="7627152" cy="5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584825" y="4851225"/>
            <a:ext cx="11133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Anti-MDM4</a:t>
            </a:r>
            <a:endParaRPr sz="1200"/>
          </a:p>
        </p:txBody>
      </p:sp>
      <p:cxnSp>
        <p:nvCxnSpPr>
          <p:cNvPr id="177" name="Google Shape;177;p23"/>
          <p:cNvCxnSpPr/>
          <p:nvPr/>
        </p:nvCxnSpPr>
        <p:spPr>
          <a:xfrm rot="10800000">
            <a:off x="8272425" y="5053125"/>
            <a:ext cx="667800" cy="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3"/>
          <p:cNvSpPr txBox="1"/>
          <p:nvPr/>
        </p:nvSpPr>
        <p:spPr>
          <a:xfrm>
            <a:off x="8834050" y="3166330"/>
            <a:ext cx="2022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</a:t>
            </a:r>
            <a:r>
              <a:rPr lang="en-US"/>
              <a:t>MDM4 total detected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8964875" y="4805150"/>
            <a:ext cx="2188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MDM4-S or novel isoform?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/>
              <a:t>Consider following paper: 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https://www.ncbi.nlm.nih.gov/pmc/articles/PMC2699833/</a:t>
            </a:r>
            <a:endParaRPr sz="95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1155CC"/>
              </a:solidFill>
              <a:highlight>
                <a:srgbClr val="FFFFFF"/>
              </a:highlight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566275" y="2060200"/>
            <a:ext cx="7587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RPL22L1 suppression western day 3 (Trial 1)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9341225" y="1363100"/>
            <a:ext cx="2847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MDM4 Ab: </a:t>
            </a:r>
            <a:r>
              <a:rPr lang="en-US" sz="1200" u="sng">
                <a:solidFill>
                  <a:srgbClr val="0097A7"/>
                </a:solidFill>
                <a:hlinkClick r:id="rId3"/>
              </a:rPr>
              <a:t>https://www.sigmaaldrich.com/catalog/product/sigma/m0445?lang=en&amp;region=US</a:t>
            </a:r>
            <a:r>
              <a:rPr lang="en-US" sz="1200"/>
              <a:t> </a:t>
            </a:r>
            <a:endParaRPr sz="1200"/>
          </a:p>
        </p:txBody>
      </p:sp>
      <p:sp>
        <p:nvSpPr>
          <p:cNvPr id="188" name="Google Shape;188;p24"/>
          <p:cNvSpPr txBox="1"/>
          <p:nvPr/>
        </p:nvSpPr>
        <p:spPr>
          <a:xfrm>
            <a:off x="2131900" y="3814275"/>
            <a:ext cx="7397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600" y="1240600"/>
            <a:ext cx="8235549" cy="53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3774375" y="4684725"/>
            <a:ext cx="1001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Anti-MDM4</a:t>
            </a:r>
            <a:endParaRPr sz="1200"/>
          </a:p>
        </p:txBody>
      </p:sp>
      <p:cxnSp>
        <p:nvCxnSpPr>
          <p:cNvPr id="191" name="Google Shape;191;p24"/>
          <p:cNvCxnSpPr/>
          <p:nvPr/>
        </p:nvCxnSpPr>
        <p:spPr>
          <a:xfrm rot="10800000">
            <a:off x="7618275" y="4245675"/>
            <a:ext cx="667800" cy="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396200" y="2704925"/>
            <a:ext cx="2472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sgRNA testing, no RPL22L1 knockout observed by western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8456850" y="4043775"/>
            <a:ext cx="2614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MDM4 isoform upregulated with CRISPR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8487025" y="4902925"/>
            <a:ext cx="3075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Weak bands at </a:t>
            </a:r>
            <a:r>
              <a:rPr lang="en-US"/>
              <a:t>approximate</a:t>
            </a:r>
            <a:r>
              <a:rPr lang="en-US"/>
              <a:t> size of MDM4 isoform from shRPL22L1 experiments</a:t>
            </a:r>
            <a:endParaRPr/>
          </a:p>
        </p:txBody>
      </p:sp>
      <p:cxnSp>
        <p:nvCxnSpPr>
          <p:cNvPr id="195" name="Google Shape;195;p24"/>
          <p:cNvCxnSpPr/>
          <p:nvPr/>
        </p:nvCxnSpPr>
        <p:spPr>
          <a:xfrm rot="10800000">
            <a:off x="7690225" y="5181025"/>
            <a:ext cx="667800" cy="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4"/>
          <p:cNvSpPr txBox="1"/>
          <p:nvPr/>
        </p:nvSpPr>
        <p:spPr>
          <a:xfrm>
            <a:off x="4566275" y="1907800"/>
            <a:ext cx="7587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progress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Establish baseline MDM4-S and MDM4-L to validate CCLE RNAseq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Normalizing shRPL22L1 qPCR inputs for biological replicates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Repeat of MDM4 western with more protein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RPL22L1 </a:t>
            </a:r>
            <a:r>
              <a:rPr lang="en-US"/>
              <a:t>overexpressing</a:t>
            </a:r>
            <a:r>
              <a:rPr lang="en-US"/>
              <a:t> cell lines by western blot?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901250" y="1098650"/>
            <a:ext cx="43518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RPL22L1 Knockdown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SW1573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qPCR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LNCaP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Formation Assay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Pellet for RNA extraction/cDNA/qPCR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SW48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Formation Assay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Pellet for RNA extraction/cDNA/qPCR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Western Blot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583425" y="1484950"/>
            <a:ext cx="5270100" cy="4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RPL22L1 Overexpression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22RV1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Pellet for RNA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Western Blot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Pellet for RNA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Western Blot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VCAP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Pellet for RNA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•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Western Blot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293T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OVISE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OVSAHO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558950" y="333225"/>
            <a:ext cx="1051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Maria slides?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175" y="1129850"/>
            <a:ext cx="9566149" cy="56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25" y="1155817"/>
            <a:ext cx="11169199" cy="5226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225" y="1215373"/>
            <a:ext cx="8025850" cy="5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Conclusions/Key goals?</a:t>
            </a:r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Old slides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FFA SW-48 Knockdown</a:t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308"/>
            <a:ext cx="8041325" cy="5486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Discuss paper </a:t>
            </a:r>
            <a:r>
              <a:rPr lang="en-US"/>
              <a:t>timeline</a:t>
            </a:r>
            <a:r>
              <a:rPr lang="en-US"/>
              <a:t> and </a:t>
            </a:r>
            <a:r>
              <a:rPr lang="en-US"/>
              <a:t>essential</a:t>
            </a:r>
            <a:r>
              <a:rPr lang="en-US"/>
              <a:t> data needed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Review current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Determine remaining </a:t>
            </a:r>
            <a:r>
              <a:rPr lang="en-US"/>
              <a:t>experimental</a:t>
            </a:r>
            <a:r>
              <a:rPr lang="en-US"/>
              <a:t> goals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Assign remaining experimental tasks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Western Blot ORF Lysates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413" y="1392308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850" y="1554525"/>
            <a:ext cx="5165025" cy="44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825" y="1523213"/>
            <a:ext cx="87058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450" y="1221275"/>
            <a:ext cx="8570125" cy="54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000" y="2119138"/>
            <a:ext cx="4147550" cy="30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00" y="2156263"/>
            <a:ext cx="4047575" cy="30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566" y="2089775"/>
            <a:ext cx="3906559" cy="30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 cell line info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cell lines assayed and molecular features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SNGM, HCC461, HT144, TOV21G and A549 Combined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bars = 1 Standard Deviation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 rotWithShape="1">
          <a:blip r:embed="rId3">
            <a:alphaModFix/>
          </a:blip>
          <a:srcRect b="31534" l="0" r="68584" t="0"/>
          <a:stretch/>
        </p:blipFill>
        <p:spPr>
          <a:xfrm>
            <a:off x="3984850" y="1764925"/>
            <a:ext cx="2350308" cy="46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 b="0" l="50703" r="17879" t="66456"/>
          <a:stretch/>
        </p:blipFill>
        <p:spPr>
          <a:xfrm>
            <a:off x="697575" y="1714500"/>
            <a:ext cx="2554900" cy="24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16132" l="82291" r="0" t="71969"/>
          <a:stretch/>
        </p:blipFill>
        <p:spPr>
          <a:xfrm>
            <a:off x="9799550" y="3183653"/>
            <a:ext cx="2153950" cy="13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 rotWithShape="1">
          <a:blip r:embed="rId3">
            <a:alphaModFix/>
          </a:blip>
          <a:srcRect b="33541" l="50703" r="17879" t="0"/>
          <a:stretch/>
        </p:blipFill>
        <p:spPr>
          <a:xfrm>
            <a:off x="6984075" y="1764925"/>
            <a:ext cx="2421361" cy="46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907700" y="4134975"/>
            <a:ext cx="2293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Doubly Not-Dependent</a:t>
            </a:r>
            <a:endParaRPr i="1"/>
          </a:p>
        </p:txBody>
      </p:sp>
      <p:sp>
        <p:nvSpPr>
          <p:cNvPr id="306" name="Google Shape;306;p39"/>
          <p:cNvSpPr txBox="1"/>
          <p:nvPr/>
        </p:nvSpPr>
        <p:spPr>
          <a:xfrm>
            <a:off x="4244250" y="1353000"/>
            <a:ext cx="2293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Doubly Dependent</a:t>
            </a:r>
            <a:endParaRPr i="1"/>
          </a:p>
        </p:txBody>
      </p:sp>
      <p:sp>
        <p:nvSpPr>
          <p:cNvPr id="307" name="Google Shape;307;p39"/>
          <p:cNvSpPr txBox="1"/>
          <p:nvPr/>
        </p:nvSpPr>
        <p:spPr>
          <a:xfrm>
            <a:off x="7261425" y="1353000"/>
            <a:ext cx="2293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Doubly Dependent</a:t>
            </a:r>
            <a:endParaRPr i="1"/>
          </a:p>
        </p:txBody>
      </p:sp>
      <p:sp>
        <p:nvSpPr>
          <p:cNvPr id="308" name="Google Shape;308;p39"/>
          <p:cNvSpPr txBox="1"/>
          <p:nvPr/>
        </p:nvSpPr>
        <p:spPr>
          <a:xfrm>
            <a:off x="3874200" y="6352075"/>
            <a:ext cx="303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MDM4 Dep. Not RPL22L1 Dep</a:t>
            </a:r>
            <a:endParaRPr i="1"/>
          </a:p>
        </p:txBody>
      </p:sp>
      <p:sp>
        <p:nvSpPr>
          <p:cNvPr id="309" name="Google Shape;309;p39"/>
          <p:cNvSpPr txBox="1"/>
          <p:nvPr/>
        </p:nvSpPr>
        <p:spPr>
          <a:xfrm>
            <a:off x="6908100" y="6352075"/>
            <a:ext cx="303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MDM4 Dep. Not RPL22L1 Dep</a:t>
            </a:r>
            <a:endParaRPr i="1"/>
          </a:p>
        </p:txBody>
      </p:sp>
      <p:cxnSp>
        <p:nvCxnSpPr>
          <p:cNvPr id="310" name="Google Shape;310;p39"/>
          <p:cNvCxnSpPr/>
          <p:nvPr/>
        </p:nvCxnSpPr>
        <p:spPr>
          <a:xfrm>
            <a:off x="3731550" y="4067725"/>
            <a:ext cx="5950200" cy="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9"/>
          <p:cNvCxnSpPr/>
          <p:nvPr/>
        </p:nvCxnSpPr>
        <p:spPr>
          <a:xfrm>
            <a:off x="3462625" y="1445550"/>
            <a:ext cx="0" cy="516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RPL22L1 suppression reduces total MDM4 expression</a:t>
            </a:r>
            <a:endParaRPr/>
          </a:p>
        </p:txBody>
      </p:sp>
      <p:pic>
        <p:nvPicPr>
          <p:cNvPr id="318" name="Google Shape;318;p40"/>
          <p:cNvPicPr preferRelativeResize="0"/>
          <p:nvPr/>
        </p:nvPicPr>
        <p:blipFill rotWithShape="1">
          <a:blip r:embed="rId3">
            <a:alphaModFix/>
          </a:blip>
          <a:srcRect b="0" l="0" r="31024" t="0"/>
          <a:stretch/>
        </p:blipFill>
        <p:spPr>
          <a:xfrm>
            <a:off x="711025" y="1499675"/>
            <a:ext cx="4556500" cy="42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925" y="1575874"/>
            <a:ext cx="6497765" cy="42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clear impact on MDM4 isoform switching</a:t>
            </a:r>
            <a:endParaRPr/>
          </a:p>
        </p:txBody>
      </p:sp>
      <p:sp>
        <p:nvSpPr>
          <p:cNvPr id="326" name="Google Shape;326;p41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0" r="31745" t="0"/>
          <a:stretch/>
        </p:blipFill>
        <p:spPr>
          <a:xfrm>
            <a:off x="634825" y="1518525"/>
            <a:ext cx="4139612" cy="382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831" y="1450412"/>
            <a:ext cx="6064969" cy="39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 Isoform trends in A549, JHOC5, and TOV21G at 72hr</a:t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250" y="1390100"/>
            <a:ext cx="6909025" cy="407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RPL22L1 expression correlated with MDM4 exon 6 inclusion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50" y="1225673"/>
            <a:ext cx="4785186" cy="4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595" y="1225673"/>
            <a:ext cx="4826730" cy="47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0376880" y="6481037"/>
            <a:ext cx="114831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(Mahmoud Ghandi)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 Isoform trends in A549, JHOC5, and TOV21G at 72hr</a:t>
            </a:r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50" y="1335549"/>
            <a:ext cx="7497350" cy="455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 Isoform trends in A549, JHOC5, and TOV21G at 72hr</a:t>
            </a:r>
            <a:endParaRPr/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25" y="1444650"/>
            <a:ext cx="7286775" cy="45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801" y="1258275"/>
            <a:ext cx="8171126" cy="55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Semi-</a:t>
            </a:r>
            <a:r>
              <a:rPr lang="en-US"/>
              <a:t>quantitative</a:t>
            </a:r>
            <a:r>
              <a:rPr lang="en-US"/>
              <a:t> RT-PCR can detect MDM4 splicing alterations</a:t>
            </a:r>
            <a:endParaRPr/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optimization is needed </a:t>
            </a:r>
            <a:endParaRPr/>
          </a:p>
          <a:p>
            <a:pPr indent="-76200" lvl="0" marL="2286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40 cycles</a:t>
            </a:r>
            <a:endParaRPr/>
          </a:p>
        </p:txBody>
      </p:sp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924" y="2070900"/>
            <a:ext cx="5907025" cy="437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qPCR SNGM, SNU1 20180118</a:t>
            </a:r>
            <a:endParaRPr/>
          </a:p>
        </p:txBody>
      </p:sp>
      <p:pic>
        <p:nvPicPr>
          <p:cNvPr id="371" name="Google Shape;371;p47"/>
          <p:cNvPicPr preferRelativeResize="0"/>
          <p:nvPr/>
        </p:nvPicPr>
        <p:blipFill rotWithShape="1">
          <a:blip r:embed="rId3">
            <a:alphaModFix/>
          </a:blip>
          <a:srcRect b="49632" l="0" r="0" t="0"/>
          <a:stretch/>
        </p:blipFill>
        <p:spPr>
          <a:xfrm>
            <a:off x="262900" y="1413598"/>
            <a:ext cx="6028200" cy="4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 txBox="1"/>
          <p:nvPr>
            <p:ph type="title"/>
          </p:nvPr>
        </p:nvSpPr>
        <p:spPr>
          <a:xfrm>
            <a:off x="3344503" y="6269475"/>
            <a:ext cx="7606200" cy="423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Note: large amplification difference between samples for GAPDH (housekeeping control)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00" y="1413600"/>
            <a:ext cx="5725675" cy="38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Western on SNGM, SNU1, TOV21G 20171221</a:t>
            </a:r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 rotWithShape="1">
          <a:blip r:embed="rId3">
            <a:alphaModFix/>
          </a:blip>
          <a:srcRect b="0" l="6974" r="7555" t="28098"/>
          <a:stretch/>
        </p:blipFill>
        <p:spPr>
          <a:xfrm>
            <a:off x="2793725" y="1229750"/>
            <a:ext cx="6201525" cy="5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5600" y="3411183"/>
            <a:ext cx="2888775" cy="3031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 txBox="1"/>
          <p:nvPr>
            <p:ph type="title"/>
          </p:nvPr>
        </p:nvSpPr>
        <p:spPr>
          <a:xfrm>
            <a:off x="9327438" y="2920275"/>
            <a:ext cx="25851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</a:rPr>
              <a:t>Abcam MDMX Antibody 82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CCLE qPCR Results correlate with RNAseq (16 samples)</a:t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750" y="1374244"/>
            <a:ext cx="6149154" cy="51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CCLE qPCR Results correlate with RNAseq (16 samples)</a:t>
            </a:r>
            <a:endParaRPr/>
          </a:p>
        </p:txBody>
      </p:sp>
      <p:pic>
        <p:nvPicPr>
          <p:cNvPr id="396" name="Google Shape;396;p50"/>
          <p:cNvPicPr preferRelativeResize="0"/>
          <p:nvPr/>
        </p:nvPicPr>
        <p:blipFill rotWithShape="1">
          <a:blip r:embed="rId3">
            <a:alphaModFix/>
          </a:blip>
          <a:srcRect b="0" l="0" r="15354" t="0"/>
          <a:stretch/>
        </p:blipFill>
        <p:spPr>
          <a:xfrm>
            <a:off x="124475" y="1944550"/>
            <a:ext cx="4754549" cy="34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/>
          <p:nvPr/>
        </p:nvSpPr>
        <p:spPr>
          <a:xfrm>
            <a:off x="2003850" y="5540775"/>
            <a:ext cx="22278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FL/(S+6b)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4">
            <a:alphaModFix/>
          </a:blip>
          <a:srcRect b="0" l="0" r="14937" t="0"/>
          <a:stretch/>
        </p:blipFill>
        <p:spPr>
          <a:xfrm>
            <a:off x="5379925" y="1515913"/>
            <a:ext cx="5958801" cy="43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model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525600" y="2716297"/>
            <a:ext cx="24105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RPL22L1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920510" y="2749497"/>
            <a:ext cx="29811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MDM4-FL</a:t>
            </a:r>
            <a:endParaRPr sz="2400"/>
          </a:p>
        </p:txBody>
      </p:sp>
      <p:sp>
        <p:nvSpPr>
          <p:cNvPr id="104" name="Google Shape;104;p17"/>
          <p:cNvSpPr txBox="1"/>
          <p:nvPr/>
        </p:nvSpPr>
        <p:spPr>
          <a:xfrm>
            <a:off x="3489935" y="3975427"/>
            <a:ext cx="24843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MDM4-S</a:t>
            </a:r>
            <a:endParaRPr sz="2400"/>
          </a:p>
        </p:txBody>
      </p:sp>
      <p:sp>
        <p:nvSpPr>
          <p:cNvPr id="105" name="Google Shape;105;p17"/>
          <p:cNvSpPr/>
          <p:nvPr/>
        </p:nvSpPr>
        <p:spPr>
          <a:xfrm>
            <a:off x="2476383" y="2822438"/>
            <a:ext cx="10134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/>
          <p:cNvCxnSpPr/>
          <p:nvPr/>
        </p:nvCxnSpPr>
        <p:spPr>
          <a:xfrm>
            <a:off x="2186885" y="3299385"/>
            <a:ext cx="1033800" cy="81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/>
          <p:cNvCxnSpPr/>
          <p:nvPr/>
        </p:nvCxnSpPr>
        <p:spPr>
          <a:xfrm flipH="1" rot="10800000">
            <a:off x="2867217" y="3656826"/>
            <a:ext cx="795300" cy="74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7"/>
          <p:cNvCxnSpPr/>
          <p:nvPr/>
        </p:nvCxnSpPr>
        <p:spPr>
          <a:xfrm flipH="1" rot="10800000">
            <a:off x="5735712" y="3001058"/>
            <a:ext cx="1311600" cy="20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7027526" y="2524325"/>
            <a:ext cx="20100" cy="874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7330032" y="2606995"/>
            <a:ext cx="1590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p53</a:t>
            </a:r>
            <a:endParaRPr sz="2400"/>
          </a:p>
        </p:txBody>
      </p:sp>
      <p:sp>
        <p:nvSpPr>
          <p:cNvPr id="111" name="Google Shape;111;p17"/>
          <p:cNvSpPr/>
          <p:nvPr/>
        </p:nvSpPr>
        <p:spPr>
          <a:xfrm>
            <a:off x="5357383" y="4051588"/>
            <a:ext cx="10134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6901607" y="3975420"/>
            <a:ext cx="15900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p53</a:t>
            </a:r>
            <a:endParaRPr sz="2400"/>
          </a:p>
        </p:txBody>
      </p:sp>
      <p:sp>
        <p:nvSpPr>
          <p:cNvPr id="113" name="Google Shape;113;p17"/>
          <p:cNvSpPr/>
          <p:nvPr/>
        </p:nvSpPr>
        <p:spPr>
          <a:xfrm>
            <a:off x="8118058" y="2716288"/>
            <a:ext cx="10134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8118058" y="4051588"/>
            <a:ext cx="10134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9202425" y="2632175"/>
            <a:ext cx="3998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</a:t>
            </a:r>
            <a:r>
              <a:rPr lang="en-US" sz="2400"/>
              <a:t>ell survival</a:t>
            </a:r>
            <a:endParaRPr sz="2400"/>
          </a:p>
        </p:txBody>
      </p:sp>
      <p:sp>
        <p:nvSpPr>
          <p:cNvPr id="116" name="Google Shape;116;p17"/>
          <p:cNvSpPr txBox="1"/>
          <p:nvPr/>
        </p:nvSpPr>
        <p:spPr>
          <a:xfrm>
            <a:off x="9202425" y="3911050"/>
            <a:ext cx="3998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cell death</a:t>
            </a:r>
            <a:endParaRPr sz="2400"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406000" y="5334872"/>
            <a:ext cx="24105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RPL22L1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1429675" y="5334872"/>
            <a:ext cx="24105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RPL22  ----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rot="5400000">
            <a:off x="1092553" y="5540371"/>
            <a:ext cx="655200" cy="2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rot="-5400000">
            <a:off x="3161778" y="5540371"/>
            <a:ext cx="655200" cy="2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Status update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Gain and loss of function experiments:</a:t>
            </a:r>
            <a:endParaRPr b="1"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Tested 3 shRNAs targeting RPL22L1 (Michael Mai Brent</a:t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RPL22L1 overexpression (Maria, Franklin)</a:t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/>
              <a:t>Phenotypic readouts:</a:t>
            </a:r>
            <a:endParaRPr b="1"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Splicing changes - qPCR </a:t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Western blot MDM4 and RPL22L1</a:t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Cell viability  - colony formation</a:t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/>
              <a:t>Previous data:</a:t>
            </a:r>
            <a:endParaRPr b="1" sz="1800"/>
          </a:p>
          <a:p>
            <a:pPr indent="-76200" lvl="0" marL="2286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/>
              <a:t>semi-quantitative RT-PCR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Identified shRNAs that can suppress RPL22L1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825" y="1398250"/>
            <a:ext cx="7390500" cy="46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150125" y="5738925"/>
            <a:ext cx="30000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MDM4-L, RPL22L1ko-sensitive, MDM4ko-sensitive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5971175" y="5793975"/>
            <a:ext cx="30000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MDM4-L, RPL22L1ko-resistant, p53 mut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mock up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34835" y="1398250"/>
            <a:ext cx="109890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2286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25" y="1228375"/>
            <a:ext cx="10007199" cy="56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RPL22L1 suppression western day 3 (Trial 1)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800" y="1306123"/>
            <a:ext cx="6426499" cy="53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9341225" y="1363100"/>
            <a:ext cx="2847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MDM4 Ab: </a:t>
            </a:r>
            <a:r>
              <a:rPr lang="en-US" sz="1200" u="sng">
                <a:solidFill>
                  <a:srgbClr val="0097A7"/>
                </a:solidFill>
                <a:hlinkClick r:id="rId4"/>
              </a:rPr>
              <a:t>https://www.sigmaaldrich.com/catalog/product/sigma/m0445?lang=en&amp;region=US</a:t>
            </a:r>
            <a:r>
              <a:rPr lang="en-US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634835" y="643608"/>
            <a:ext cx="10989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RPL22L1 suppression western day 3 (Trial 2)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9341225" y="1363100"/>
            <a:ext cx="2847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MDM4 Ab: </a:t>
            </a:r>
            <a:r>
              <a:rPr lang="en-US" sz="1200" u="sng">
                <a:solidFill>
                  <a:srgbClr val="0097A7"/>
                </a:solidFill>
                <a:hlinkClick r:id="rId3"/>
              </a:rPr>
              <a:t>https://www.sigmaaldrich.com/catalog/product/sigma/m0445?lang=en&amp;region=US</a:t>
            </a:r>
            <a:r>
              <a:rPr lang="en-US" sz="1200"/>
              <a:t> </a:t>
            </a:r>
            <a:endParaRPr sz="1200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450" y="1719200"/>
            <a:ext cx="762679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263650" y="4817825"/>
            <a:ext cx="997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Anti-MDM4</a:t>
            </a:r>
            <a:endParaRPr sz="1200"/>
          </a:p>
        </p:txBody>
      </p:sp>
      <p:cxnSp>
        <p:nvCxnSpPr>
          <p:cNvPr id="163" name="Google Shape;163;p22"/>
          <p:cNvCxnSpPr/>
          <p:nvPr/>
        </p:nvCxnSpPr>
        <p:spPr>
          <a:xfrm rot="10800000">
            <a:off x="7487300" y="5175300"/>
            <a:ext cx="667800" cy="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2"/>
          <p:cNvCxnSpPr/>
          <p:nvPr/>
        </p:nvCxnSpPr>
        <p:spPr>
          <a:xfrm rot="10800000">
            <a:off x="7614025" y="3773750"/>
            <a:ext cx="667800" cy="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2"/>
          <p:cNvSpPr txBox="1"/>
          <p:nvPr/>
        </p:nvSpPr>
        <p:spPr>
          <a:xfrm>
            <a:off x="8281825" y="3546205"/>
            <a:ext cx="2022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 total?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8139425" y="4969100"/>
            <a:ext cx="2022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MDM4-S or novel isoform?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dk1"/>
                </a:solidFill>
              </a:rPr>
              <a:t>Consider following paper: 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 u="sng">
                <a:solidFill>
                  <a:schemeClr val="accent1"/>
                </a:solidFill>
                <a:highlight>
                  <a:srgbClr val="FFFFFF"/>
                </a:highlight>
                <a:hlinkClick r:id="rId5"/>
              </a:rPr>
              <a:t>https://www.ncbi.nlm.nih.gov/pmc/articles/PMC2699833/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3960800" y="2093450"/>
            <a:ext cx="7587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oadPowerpointTheme">
  <a:themeElements>
    <a:clrScheme name="BroadColorTheme2016">
      <a:dk1>
        <a:srgbClr val="000000"/>
      </a:dk1>
      <a:lt1>
        <a:srgbClr val="FFFFFF"/>
      </a:lt1>
      <a:dk2>
        <a:srgbClr val="63666A"/>
      </a:dk2>
      <a:lt2>
        <a:srgbClr val="E7E6E6"/>
      </a:lt2>
      <a:accent1>
        <a:srgbClr val="006DB6"/>
      </a:accent1>
      <a:accent2>
        <a:srgbClr val="FF5000"/>
      </a:accent2>
      <a:accent3>
        <a:srgbClr val="00AFD7"/>
      </a:accent3>
      <a:accent4>
        <a:srgbClr val="5F259E"/>
      </a:accent4>
      <a:accent5>
        <a:srgbClr val="E4002B"/>
      </a:accent5>
      <a:accent6>
        <a:srgbClr val="00BF71"/>
      </a:accent6>
      <a:hlink>
        <a:srgbClr val="006DB6"/>
      </a:hlink>
      <a:folHlink>
        <a:srgbClr val="6366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